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262" r:id="rId2"/>
    <p:sldId id="269" r:id="rId3"/>
    <p:sldId id="270" r:id="rId4"/>
    <p:sldId id="265" r:id="rId5"/>
    <p:sldId id="271" r:id="rId6"/>
    <p:sldId id="263" r:id="rId7"/>
    <p:sldId id="273" r:id="rId8"/>
    <p:sldId id="272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73C93B5-D05E-8481-5033-4EF993CDA5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E59E06-01E6-72CD-A3CC-73567961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11688-6B63-49C0-8B63-73164BBEB124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01B1D79-3549-029F-CA24-581DDBE9E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0F603F-AA7F-2806-D6C3-556E6F56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71F67-D200-484D-92F7-99680C9AB1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5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9E90-8126-4507-B38B-DD4C0C748FD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46893-7272-4E87-B6B8-6B8023E37C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56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50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2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6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5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3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8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6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8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72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1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1"/>
            </a:gs>
            <a:gs pos="100000">
              <a:srgbClr val="87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25CD-2047-4F5E-8792-D76BF06C8E86}" type="datetimeFigureOut">
              <a:rPr lang="it-IT" smtClean="0"/>
              <a:t>21/03/2023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.svg"/><Relationship Id="rId3" Type="http://schemas.openxmlformats.org/officeDocument/2006/relationships/image" Target="../media/image42.png"/><Relationship Id="rId7" Type="http://schemas.openxmlformats.org/officeDocument/2006/relationships/image" Target="../media/image45.jpg"/><Relationship Id="rId12" Type="http://schemas.openxmlformats.org/officeDocument/2006/relationships/image" Target="../media/image4.png"/><Relationship Id="rId2" Type="http://schemas.openxmlformats.org/officeDocument/2006/relationships/image" Target="../media/image41.jpeg"/><Relationship Id="rId16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.svg"/><Relationship Id="rId5" Type="http://schemas.openxmlformats.org/officeDocument/2006/relationships/image" Target="../media/image44.png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.svg"/><Relationship Id="rId5" Type="http://schemas.openxmlformats.org/officeDocument/2006/relationships/image" Target="../media/image17.PNG"/><Relationship Id="rId15" Type="http://schemas.openxmlformats.org/officeDocument/2006/relationships/image" Target="../media/image11.pn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3.jpg"/><Relationship Id="rId7" Type="http://schemas.openxmlformats.org/officeDocument/2006/relationships/image" Target="../media/image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24.jp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1" Type="http://schemas.openxmlformats.org/officeDocument/2006/relationships/image" Target="../media/image28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27.jpe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12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5.png"/><Relationship Id="rId5" Type="http://schemas.openxmlformats.org/officeDocument/2006/relationships/image" Target="../media/image5.sv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9.png"/><Relationship Id="rId7" Type="http://schemas.openxmlformats.org/officeDocument/2006/relationships/image" Target="../media/image5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10" Type="http://schemas.openxmlformats.org/officeDocument/2006/relationships/image" Target="../media/image40.gif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3" name="in rockets animation.mp4">
            <a:hlinkClick r:id="" action="ppaction://media"/>
            <a:extLst>
              <a:ext uri="{FF2B5EF4-FFF2-40B4-BE49-F238E27FC236}">
                <a16:creationId xmlns:a16="http://schemas.microsoft.com/office/drawing/2014/main" id="{F9581AB7-4548-18E6-9E54-724D1A5D6E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" y="0"/>
            <a:ext cx="12192001" cy="6834804"/>
          </a:xfrm>
        </p:spPr>
      </p:pic>
    </p:spTree>
    <p:extLst>
      <p:ext uri="{BB962C8B-B14F-4D97-AF65-F5344CB8AC3E}">
        <p14:creationId xmlns:p14="http://schemas.microsoft.com/office/powerpoint/2010/main" val="143390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0BB971-0598-2147-20A8-C713C37A31FC}"/>
              </a:ext>
            </a:extLst>
          </p:cNvPr>
          <p:cNvSpPr txBox="1"/>
          <p:nvPr/>
        </p:nvSpPr>
        <p:spPr>
          <a:xfrm>
            <a:off x="910824" y="1532889"/>
            <a:ext cx="3937617" cy="4159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Avete domande?</a:t>
            </a:r>
          </a:p>
          <a:p>
            <a:pPr>
              <a:lnSpc>
                <a:spcPct val="150000"/>
              </a:lnSpc>
            </a:pPr>
            <a:r>
              <a:rPr lang="it-IT" sz="2400" b="1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Siete curiosi ?</a:t>
            </a:r>
          </a:p>
          <a:p>
            <a:pPr>
              <a:lnSpc>
                <a:spcPct val="150000"/>
              </a:lnSpc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Potete contattarci: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THRUST </a:t>
            </a:r>
            <a:r>
              <a:rPr lang="it-IT" b="1" dirty="0" err="1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Recruits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thrust.team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it-IT" sz="18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thrust-team.it</a:t>
            </a:r>
            <a:endParaRPr lang="it-IT" sz="1800" b="1" i="0" u="none" strike="noStrike" baseline="0" dirty="0">
              <a:solidFill>
                <a:schemeClr val="bg1">
                  <a:lumMod val="9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6894B885-B808-F250-2273-57799B86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8829500" y="3663070"/>
            <a:ext cx="2322135" cy="201085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5609F9-96E2-838C-FF6D-9E5BF312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1710" y="4117378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kedin-logo-1-550×550-300×300">
            <a:extLst>
              <a:ext uri="{FF2B5EF4-FFF2-40B4-BE49-F238E27FC236}">
                <a16:creationId xmlns:a16="http://schemas.microsoft.com/office/drawing/2014/main" id="{9104EEE0-AC00-9091-E35B-2A7FFDA0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05" y="4640619"/>
            <a:ext cx="569270" cy="54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E875A3D-7A3D-0226-D798-D15A636B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09" y="3572562"/>
            <a:ext cx="441061" cy="44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C2BFCB46-6E16-EADF-6C93-F2F57A82E45A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3AEDB45-EC4D-593B-1B00-EB2B533D3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639" y="1701601"/>
            <a:ext cx="1700172" cy="1275129"/>
          </a:xfrm>
          <a:prstGeom prst="rect">
            <a:avLst/>
          </a:prstGeom>
        </p:spPr>
      </p:pic>
      <p:pic>
        <p:nvPicPr>
          <p:cNvPr id="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A5545CE-B738-BA68-073C-D32BA837A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777" y="3914187"/>
            <a:ext cx="3498284" cy="1728396"/>
          </a:xfrm>
          <a:prstGeom prst="rect">
            <a:avLst/>
          </a:prstGeom>
        </p:spPr>
      </p:pic>
      <p:pic>
        <p:nvPicPr>
          <p:cNvPr id="6" name="Immagine 11" descr="Immagine che contiene testo, persona, posando, inpiedi">
            <a:extLst>
              <a:ext uri="{FF2B5EF4-FFF2-40B4-BE49-F238E27FC236}">
                <a16:creationId xmlns:a16="http://schemas.microsoft.com/office/drawing/2014/main" id="{261CEE76-F0CC-53CB-9DD0-5524F61DE5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03" t="5320" r="4470" b="7392"/>
          <a:stretch/>
        </p:blipFill>
        <p:spPr>
          <a:xfrm>
            <a:off x="5811382" y="1790504"/>
            <a:ext cx="2420679" cy="1782058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C774DAAE-D71C-86F5-7854-84C1E23E4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44" y="5260048"/>
            <a:ext cx="637790" cy="382535"/>
          </a:xfrm>
          <a:prstGeom prst="rect">
            <a:avLst/>
          </a:prstGeom>
        </p:spPr>
      </p:pic>
      <p:cxnSp>
        <p:nvCxnSpPr>
          <p:cNvPr id="23" name="Connettore diritto 52">
            <a:extLst>
              <a:ext uri="{FF2B5EF4-FFF2-40B4-BE49-F238E27FC236}">
                <a16:creationId xmlns:a16="http://schemas.microsoft.com/office/drawing/2014/main" id="{C8B87FBB-385A-C542-7034-0302E1F94298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D2AEBC3-D7B0-24EF-CF98-49F24648DF67}"/>
              </a:ext>
            </a:extLst>
          </p:cNvPr>
          <p:cNvSpPr txBox="1"/>
          <p:nvPr/>
        </p:nvSpPr>
        <p:spPr>
          <a:xfrm>
            <a:off x="5227989" y="329961"/>
            <a:ext cx="173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Contatti</a:t>
            </a:r>
            <a:endParaRPr lang="en-US" sz="32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1DA7432-5B46-87F9-F153-42E33FEDCE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33762D25-0D9B-C1E5-862D-A54EFDDCD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12" name="Picture 8" descr="Logo&#10;&#10;Description automatically generated">
            <a:extLst>
              <a:ext uri="{FF2B5EF4-FFF2-40B4-BE49-F238E27FC236}">
                <a16:creationId xmlns:a16="http://schemas.microsoft.com/office/drawing/2014/main" id="{811A61D7-AA2A-CEC4-C7B6-71765DA49D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13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1C567DB6-4D41-9E68-4D15-A1C73421AE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77E65A78-C8C8-C49F-0ED3-FC545D5B41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  <p:pic>
        <p:nvPicPr>
          <p:cNvPr id="16" name="Immagine 15" descr="Immagine che contiene erba, cielo, aria aperta, eretto&#10;&#10;Descrizione generata automaticamente">
            <a:extLst>
              <a:ext uri="{FF2B5EF4-FFF2-40B4-BE49-F238E27FC236}">
                <a16:creationId xmlns:a16="http://schemas.microsoft.com/office/drawing/2014/main" id="{CBF92769-009A-C9A2-432D-4DB6AD1AF3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265" y="1789384"/>
            <a:ext cx="2130603" cy="15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5" y="1577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diritto 52">
            <a:extLst>
              <a:ext uri="{FF2B5EF4-FFF2-40B4-BE49-F238E27FC236}">
                <a16:creationId xmlns:a16="http://schemas.microsoft.com/office/drawing/2014/main" id="{9C350C3F-B9AC-2383-F51E-12838BFBBA3F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72367BBC-0529-CD2E-5DA5-F0EB2071F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CB33DCDD-0E0E-8BA7-77E9-1210E9A83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5" name="Picture 8" descr="Logo&#10;&#10;Description automatically generated">
            <a:extLst>
              <a:ext uri="{FF2B5EF4-FFF2-40B4-BE49-F238E27FC236}">
                <a16:creationId xmlns:a16="http://schemas.microsoft.com/office/drawing/2014/main" id="{308FEE37-F27A-C024-950E-849BD5BF34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8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F06BC9-57AF-82AB-AE33-1D69108F4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2EEF5833-937E-A337-EAB2-9B910E157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7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4DEEA61-A2FC-0D08-EEF6-EF769884B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8" name="Immagine 7" descr="Immagine che contiene erba, cielo, esterni, fumo">
            <a:extLst>
              <a:ext uri="{FF2B5EF4-FFF2-40B4-BE49-F238E27FC236}">
                <a16:creationId xmlns:a16="http://schemas.microsoft.com/office/drawing/2014/main" id="{F8DF3DEC-6330-2F40-A766-EC63F6336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6670" r="19513" b="13897"/>
          <a:stretch/>
        </p:blipFill>
        <p:spPr>
          <a:xfrm>
            <a:off x="9214864" y="4108202"/>
            <a:ext cx="2418061" cy="18494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30704" y="1364423"/>
            <a:ext cx="502111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THRUST è un progetto universitario con l’obbiettivo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progettare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assemblare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testare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lanciare 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 </a:t>
            </a:r>
            <a:r>
              <a:rPr lang="it-IT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sounding rocket </a:t>
            </a: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propulsione ibrida.</a:t>
            </a: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 con esso tutti i sistemi associati: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Ground 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Rampa di lancio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  Facilities</a:t>
            </a:r>
          </a:p>
        </p:txBody>
      </p:sp>
      <p:pic>
        <p:nvPicPr>
          <p:cNvPr id="12" name="Immagine 11" descr="Immagine che contiene testo, segnale, scuro&#10;&#10;Descrizione generata automaticamente">
            <a:extLst>
              <a:ext uri="{FF2B5EF4-FFF2-40B4-BE49-F238E27FC236}">
                <a16:creationId xmlns:a16="http://schemas.microsoft.com/office/drawing/2014/main" id="{559C70D7-80B9-C63C-10B2-EBB1284C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89" y="3859525"/>
            <a:ext cx="2854031" cy="1668510"/>
          </a:xfrm>
          <a:prstGeom prst="rect">
            <a:avLst/>
          </a:prstGeom>
        </p:spPr>
      </p:pic>
      <p:pic>
        <p:nvPicPr>
          <p:cNvPr id="18" name="Immagine 17" descr="Immagine che contiene interni, uomo, persona, arma&#10;&#10;Descrizione generata automaticamente">
            <a:extLst>
              <a:ext uri="{FF2B5EF4-FFF2-40B4-BE49-F238E27FC236}">
                <a16:creationId xmlns:a16="http://schemas.microsoft.com/office/drawing/2014/main" id="{D55AB850-788E-97A8-1A31-097C42702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3163"/>
          <a:stretch/>
        </p:blipFill>
        <p:spPr>
          <a:xfrm>
            <a:off x="8987478" y="2492512"/>
            <a:ext cx="2787664" cy="1396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A17959-A771-B0F4-0658-2A5D02DB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9759"/>
          <a:stretch/>
        </p:blipFill>
        <p:spPr bwMode="auto">
          <a:xfrm>
            <a:off x="5328435" y="1598833"/>
            <a:ext cx="3089701" cy="16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5414AA35-83E9-19B9-1FDB-1174E0CF8EF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8418136" y="2416200"/>
            <a:ext cx="569342" cy="563748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AE6D40DD-4A93-FF29-289F-224F7AC189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0300" y="3805893"/>
            <a:ext cx="687178" cy="51559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6576F007-70CC-F951-7484-7C95A1186ED5}"/>
              </a:ext>
            </a:extLst>
          </p:cNvPr>
          <p:cNvCxnSpPr>
            <a:cxnSpLocks/>
          </p:cNvCxnSpPr>
          <p:nvPr/>
        </p:nvCxnSpPr>
        <p:spPr>
          <a:xfrm>
            <a:off x="8276597" y="4842049"/>
            <a:ext cx="852420" cy="632285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C21172-B8D5-418B-7F2D-0C4057491A58}"/>
              </a:ext>
            </a:extLst>
          </p:cNvPr>
          <p:cNvCxnSpPr>
            <a:cxnSpLocks/>
          </p:cNvCxnSpPr>
          <p:nvPr/>
        </p:nvCxnSpPr>
        <p:spPr>
          <a:xfrm>
            <a:off x="-1" y="6046237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3104C971-C46D-F82C-EB4C-AAA2836A480D}"/>
              </a:ext>
            </a:extLst>
          </p:cNvPr>
          <p:cNvCxnSpPr>
            <a:cxnSpLocks/>
          </p:cNvCxnSpPr>
          <p:nvPr/>
        </p:nvCxnSpPr>
        <p:spPr>
          <a:xfrm>
            <a:off x="-1" y="6040323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4AE9C35-D1DA-B0D5-F2CB-7CB6EA9948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91B7B76C-ECA5-37DC-F2E5-9663527B75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  <p:cxnSp>
        <p:nvCxnSpPr>
          <p:cNvPr id="14" name="Connettore diritto 52">
            <a:extLst>
              <a:ext uri="{FF2B5EF4-FFF2-40B4-BE49-F238E27FC236}">
                <a16:creationId xmlns:a16="http://schemas.microsoft.com/office/drawing/2014/main" id="{2494A363-55A4-D1E5-1817-E185CE1FFABE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218D7C-03A7-3109-0DA9-DEA7A8A935F2}"/>
              </a:ext>
            </a:extLst>
          </p:cNvPr>
          <p:cNvSpPr txBox="1"/>
          <p:nvPr/>
        </p:nvSpPr>
        <p:spPr>
          <a:xfrm>
            <a:off x="4896968" y="329961"/>
            <a:ext cx="2393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siamo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9200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65389" y="1629433"/>
            <a:ext cx="5374536" cy="294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SFR I è la prima tecnologia progettata da THRUST. </a:t>
            </a:r>
          </a:p>
          <a:p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 power rocket di classe M progettato per portare 3 </a:t>
            </a:r>
            <a:r>
              <a:rPr lang="it-IT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Cansat</a:t>
            </a:r>
            <a:r>
              <a:rPr lang="it-IT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 altezza obiettivo di 3 km: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Lunghezza 2.70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Diametro 150 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it-IT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</a:t>
            </a: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244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Spinta</a:t>
            </a:r>
            <a:r>
              <a:rPr lang="it-IT" baseline="-25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</a:t>
            </a:r>
            <a:r>
              <a:rPr lang="it-IT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1000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Massa 30 kg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F216F43-FD8E-29BB-1950-783380BDA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7903">
            <a:off x="7023854" y="592646"/>
            <a:ext cx="3171724" cy="631712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D049028-4737-4369-A167-0890D618186C}"/>
              </a:ext>
            </a:extLst>
          </p:cNvPr>
          <p:cNvCxnSpPr>
            <a:cxnSpLocks/>
          </p:cNvCxnSpPr>
          <p:nvPr/>
        </p:nvCxnSpPr>
        <p:spPr>
          <a:xfrm>
            <a:off x="8634953" y="1762812"/>
            <a:ext cx="1833337" cy="912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A6F7085-1D74-32DE-EFEC-AA42E02D7B69}"/>
              </a:ext>
            </a:extLst>
          </p:cNvPr>
          <p:cNvSpPr txBox="1"/>
          <p:nvPr/>
        </p:nvSpPr>
        <p:spPr>
          <a:xfrm>
            <a:off x="7813082" y="1547906"/>
            <a:ext cx="977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Ogiva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21A22C0-AFFF-7999-E7BE-A0AF1EBE9E4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0048622" y="2847222"/>
            <a:ext cx="839337" cy="4154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CA147D-CEE0-94E4-88A6-84E402ADF1F4}"/>
              </a:ext>
            </a:extLst>
          </p:cNvPr>
          <p:cNvSpPr txBox="1"/>
          <p:nvPr/>
        </p:nvSpPr>
        <p:spPr>
          <a:xfrm>
            <a:off x="10887959" y="2847222"/>
            <a:ext cx="117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Sistema di recupero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1EEF963-EE46-2EB9-80F9-81405E740602}"/>
              </a:ext>
            </a:extLst>
          </p:cNvPr>
          <p:cNvCxnSpPr>
            <a:cxnSpLocks/>
          </p:cNvCxnSpPr>
          <p:nvPr/>
        </p:nvCxnSpPr>
        <p:spPr>
          <a:xfrm>
            <a:off x="8288678" y="2943264"/>
            <a:ext cx="644328" cy="2792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75E9E5A-18F4-0549-3752-B8B199064778}"/>
              </a:ext>
            </a:extLst>
          </p:cNvPr>
          <p:cNvSpPr txBox="1"/>
          <p:nvPr/>
        </p:nvSpPr>
        <p:spPr>
          <a:xfrm>
            <a:off x="7094492" y="2722040"/>
            <a:ext cx="129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 board Elettronics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062C414-F2CE-7E75-A5F0-00CFBCE86C6E}"/>
              </a:ext>
            </a:extLst>
          </p:cNvPr>
          <p:cNvCxnSpPr>
            <a:cxnSpLocks/>
          </p:cNvCxnSpPr>
          <p:nvPr/>
        </p:nvCxnSpPr>
        <p:spPr>
          <a:xfrm flipH="1" flipV="1">
            <a:off x="8730912" y="4135960"/>
            <a:ext cx="642594" cy="308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3200874-FDE3-4E73-BD34-C3B79A78703D}"/>
              </a:ext>
            </a:extLst>
          </p:cNvPr>
          <p:cNvSpPr txBox="1"/>
          <p:nvPr/>
        </p:nvSpPr>
        <p:spPr>
          <a:xfrm>
            <a:off x="9373506" y="4315697"/>
            <a:ext cx="117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Serbatoio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4A0433A-8B69-6E65-B1CC-4829A63C2C62}"/>
              </a:ext>
            </a:extLst>
          </p:cNvPr>
          <p:cNvCxnSpPr>
            <a:cxnSpLocks/>
          </p:cNvCxnSpPr>
          <p:nvPr/>
        </p:nvCxnSpPr>
        <p:spPr>
          <a:xfrm>
            <a:off x="6786733" y="4345348"/>
            <a:ext cx="562887" cy="3089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72D3B-5605-4761-CC40-0ED77AD4FB38}"/>
              </a:ext>
            </a:extLst>
          </p:cNvPr>
          <p:cNvSpPr txBox="1"/>
          <p:nvPr/>
        </p:nvSpPr>
        <p:spPr>
          <a:xfrm>
            <a:off x="5728472" y="4027706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endParaRPr lang="it-IT" sz="16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E4C540C-4D5E-AE2B-672E-B08792C37615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7277878" y="5486400"/>
            <a:ext cx="697569" cy="1903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586CCD-6821-5921-D805-C8FC7000A643}"/>
              </a:ext>
            </a:extLst>
          </p:cNvPr>
          <p:cNvSpPr txBox="1"/>
          <p:nvPr/>
        </p:nvSpPr>
        <p:spPr>
          <a:xfrm>
            <a:off x="7975447" y="5384348"/>
            <a:ext cx="179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di combustione</a:t>
            </a: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270143B6-2B5F-9DC4-8C69-7B1EA78897A5}"/>
              </a:ext>
            </a:extLst>
          </p:cNvPr>
          <p:cNvCxnSpPr>
            <a:cxnSpLocks/>
          </p:cNvCxnSpPr>
          <p:nvPr/>
        </p:nvCxnSpPr>
        <p:spPr>
          <a:xfrm>
            <a:off x="-939" y="6003320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B1E36512-B4C9-5AE0-9198-6782E962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08" y="3904622"/>
            <a:ext cx="2336184" cy="1752138"/>
          </a:xfrm>
          <a:prstGeom prst="rect">
            <a:avLst/>
          </a:prstGeom>
        </p:spPr>
      </p:pic>
      <p:cxnSp>
        <p:nvCxnSpPr>
          <p:cNvPr id="14" name="Connettore diritto 52">
            <a:extLst>
              <a:ext uri="{FF2B5EF4-FFF2-40B4-BE49-F238E27FC236}">
                <a16:creationId xmlns:a16="http://schemas.microsoft.com/office/drawing/2014/main" id="{EB3CF5B6-9FA2-2E22-5E1E-918639C4F94E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65DF8D-70D6-F089-23B0-49972FBC1661}"/>
              </a:ext>
            </a:extLst>
          </p:cNvPr>
          <p:cNvSpPr txBox="1"/>
          <p:nvPr/>
        </p:nvSpPr>
        <p:spPr>
          <a:xfrm>
            <a:off x="5609364" y="329961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SFR I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17C28534-FB8C-5EE4-5352-FDEA61955D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ED73049-E52B-37D1-0F87-C8ADD44253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3D50905-4CFE-F3F5-B262-9B74E811EF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5" name="Picture 8" descr="Logo&#10;&#10;Description automatically generated">
            <a:extLst>
              <a:ext uri="{FF2B5EF4-FFF2-40B4-BE49-F238E27FC236}">
                <a16:creationId xmlns:a16="http://schemas.microsoft.com/office/drawing/2014/main" id="{FC8F5B35-6C6E-3BEF-7F49-F79AAA4517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9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654DE126-4742-5950-A799-0E4FC76D97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C111F8-EAF8-18DD-CDA2-5BACF55002BB}"/>
              </a:ext>
            </a:extLst>
          </p:cNvPr>
          <p:cNvSpPr txBox="1"/>
          <p:nvPr/>
        </p:nvSpPr>
        <p:spPr>
          <a:xfrm>
            <a:off x="71649" y="1254768"/>
            <a:ext cx="504122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Ognuno ha un proprio compito in THRUST, i vari team tra cui viene suddiviso il lavoro sono: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Propulsione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Strutture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Recupero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Elettronica/Payload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Analisi Missione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Budget/Sponsorship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Gestionale/Management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DE9AFAD-4ED4-3C46-20F8-FD8FF490701D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" name="Tabella 7">
            <a:extLst>
              <a:ext uri="{FF2B5EF4-FFF2-40B4-BE49-F238E27FC236}">
                <a16:creationId xmlns:a16="http://schemas.microsoft.com/office/drawing/2014/main" id="{1CDA42FC-3839-2E84-00D7-FE24D338E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806681"/>
              </p:ext>
            </p:extLst>
          </p:nvPr>
        </p:nvGraphicFramePr>
        <p:xfrm>
          <a:off x="3714046" y="2423547"/>
          <a:ext cx="7171036" cy="3085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759">
                  <a:extLst>
                    <a:ext uri="{9D8B030D-6E8A-4147-A177-3AD203B41FA5}">
                      <a16:colId xmlns:a16="http://schemas.microsoft.com/office/drawing/2014/main" val="324763162"/>
                    </a:ext>
                  </a:extLst>
                </a:gridCol>
                <a:gridCol w="1792759">
                  <a:extLst>
                    <a:ext uri="{9D8B030D-6E8A-4147-A177-3AD203B41FA5}">
                      <a16:colId xmlns:a16="http://schemas.microsoft.com/office/drawing/2014/main" val="49446976"/>
                    </a:ext>
                  </a:extLst>
                </a:gridCol>
                <a:gridCol w="1792759">
                  <a:extLst>
                    <a:ext uri="{9D8B030D-6E8A-4147-A177-3AD203B41FA5}">
                      <a16:colId xmlns:a16="http://schemas.microsoft.com/office/drawing/2014/main" val="1198667647"/>
                    </a:ext>
                  </a:extLst>
                </a:gridCol>
                <a:gridCol w="1792759">
                  <a:extLst>
                    <a:ext uri="{9D8B030D-6E8A-4147-A177-3AD203B41FA5}">
                      <a16:colId xmlns:a16="http://schemas.microsoft.com/office/drawing/2014/main" val="3136360525"/>
                    </a:ext>
                  </a:extLst>
                </a:gridCol>
              </a:tblGrid>
              <a:tr h="154379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82388"/>
                  </a:ext>
                </a:extLst>
              </a:tr>
              <a:tr h="1541636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03076"/>
                  </a:ext>
                </a:extLst>
              </a:tr>
            </a:tbl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47ED9DF-6612-66A0-6E93-6BED881ED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39" y="2646301"/>
            <a:ext cx="1080348" cy="116639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9DA2169-BB0A-67E9-9A90-F75772BE0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449" y="2646301"/>
            <a:ext cx="1224320" cy="122683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BE47DD2-1342-134B-D5DE-8D08692C0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46" y="4231685"/>
            <a:ext cx="1220144" cy="11884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2B71BC3-AB9F-46BD-BBD3-1EA9D0A87A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76" y="2624274"/>
            <a:ext cx="1220405" cy="11884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3143D97-D836-A9D9-968E-A7E661C2A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03" y="4231685"/>
            <a:ext cx="1188219" cy="116197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E568DB-5D27-A394-E732-FD675FD17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876" y="4155685"/>
            <a:ext cx="1220405" cy="121293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C184185-B45A-837E-078C-824E3237BD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66" y="2624275"/>
            <a:ext cx="1188419" cy="11884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62FA2B8-46BA-33A8-04AA-F85ABD895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421" y="4037938"/>
            <a:ext cx="1341802" cy="1355720"/>
          </a:xfrm>
          <a:prstGeom prst="rect">
            <a:avLst/>
          </a:prstGeom>
        </p:spPr>
      </p:pic>
      <p:cxnSp>
        <p:nvCxnSpPr>
          <p:cNvPr id="23" name="Connettore diritto 52">
            <a:extLst>
              <a:ext uri="{FF2B5EF4-FFF2-40B4-BE49-F238E27FC236}">
                <a16:creationId xmlns:a16="http://schemas.microsoft.com/office/drawing/2014/main" id="{BA7F6F01-216B-5A8C-6389-4D4D03A57D08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D7197E-A8C9-69C9-B938-94701784FDAD}"/>
              </a:ext>
            </a:extLst>
          </p:cNvPr>
          <p:cNvSpPr txBox="1"/>
          <p:nvPr/>
        </p:nvSpPr>
        <p:spPr>
          <a:xfrm>
            <a:off x="5352219" y="329961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team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326E51B-37B4-AA41-323A-E913655533E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DC7C255-E04C-3D22-B138-7FA13A8696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7AF34174-8D49-08C5-E4F7-83103A4721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17" name="Picture 8" descr="Logo&#10;&#10;Description automatically generated">
            <a:extLst>
              <a:ext uri="{FF2B5EF4-FFF2-40B4-BE49-F238E27FC236}">
                <a16:creationId xmlns:a16="http://schemas.microsoft.com/office/drawing/2014/main" id="{80C64255-CFA1-D31A-C78B-901CC10634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18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9F27DF0C-F3D8-64F0-38B3-49F0D97EF9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9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DE9AFAD-4ED4-3C46-20F8-FD8FF490701D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8F719C-7148-58BB-0745-0940526E3C0F}"/>
              </a:ext>
            </a:extLst>
          </p:cNvPr>
          <p:cNvSpPr txBox="1"/>
          <p:nvPr/>
        </p:nvSpPr>
        <p:spPr>
          <a:xfrm>
            <a:off x="-9993" y="1754137"/>
            <a:ext cx="4542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svolgono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riunioni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settimanali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singoli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team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per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avere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tutti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gli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aggiornamenti e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tenere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traccia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progressi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fatti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7" name="Picture 16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1870ECCE-0F72-A275-B64A-503282A08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566" y="3325065"/>
            <a:ext cx="3451821" cy="2300315"/>
          </a:xfrm>
          <a:prstGeom prst="rect">
            <a:avLst/>
          </a:prstGeom>
        </p:spPr>
      </p:pic>
      <p:pic>
        <p:nvPicPr>
          <p:cNvPr id="19" name="Picture 18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FC5B3B08-6965-EFE4-54C3-77577BDA5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014" y="1524052"/>
            <a:ext cx="3183577" cy="2121555"/>
          </a:xfrm>
          <a:prstGeom prst="rect">
            <a:avLst/>
          </a:prstGeom>
        </p:spPr>
      </p:pic>
      <p:pic>
        <p:nvPicPr>
          <p:cNvPr id="21" name="Picture 2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C4014D5-13B3-787C-E317-E9DE4B7F1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6" y="3626849"/>
            <a:ext cx="3183577" cy="2121555"/>
          </a:xfrm>
          <a:prstGeom prst="rect">
            <a:avLst/>
          </a:prstGeom>
        </p:spPr>
      </p:pic>
      <p:cxnSp>
        <p:nvCxnSpPr>
          <p:cNvPr id="28" name="Connettore diritto 52">
            <a:extLst>
              <a:ext uri="{FF2B5EF4-FFF2-40B4-BE49-F238E27FC236}">
                <a16:creationId xmlns:a16="http://schemas.microsoft.com/office/drawing/2014/main" id="{E6918DE8-A4BE-52A3-80FC-C6775493CDED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D7867A-0BF9-CA70-CE68-5C17CB917DA8}"/>
              </a:ext>
            </a:extLst>
          </p:cNvPr>
          <p:cNvSpPr txBox="1"/>
          <p:nvPr/>
        </p:nvSpPr>
        <p:spPr>
          <a:xfrm>
            <a:off x="4436181" y="324596"/>
            <a:ext cx="3576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L’organizzazione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592842CD-0E52-E21D-D554-6D142E7D9A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A4466003-57F9-0E71-6F95-4A442A198E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66C3858-2188-A022-8E1F-1C6E4CD59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6" name="Picture 8" descr="Logo&#10;&#10;Description automatically generated">
            <a:extLst>
              <a:ext uri="{FF2B5EF4-FFF2-40B4-BE49-F238E27FC236}">
                <a16:creationId xmlns:a16="http://schemas.microsoft.com/office/drawing/2014/main" id="{C6462131-9A42-09CA-6CD7-D55037B8E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7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E68F4D2F-E715-EBF8-37B3-94BD6FF96A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FC243D9-D42E-13B5-7E5C-F095FC1B181D}"/>
              </a:ext>
            </a:extLst>
          </p:cNvPr>
          <p:cNvSpPr txBox="1"/>
          <p:nvPr/>
        </p:nvSpPr>
        <p:spPr>
          <a:xfrm>
            <a:off x="4113896" y="4282223"/>
            <a:ext cx="3959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Il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carico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lavoro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viene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distribuito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membri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così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l’impegno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richiesto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non vada in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contrasto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lezioni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ed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esami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343AB66-ABDF-EC46-1B50-92970B7539A9}"/>
              </a:ext>
            </a:extLst>
          </p:cNvPr>
          <p:cNvSpPr txBox="1"/>
          <p:nvPr/>
        </p:nvSpPr>
        <p:spPr>
          <a:xfrm>
            <a:off x="8607521" y="1802366"/>
            <a:ext cx="30979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partecipare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serve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avere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voglia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mettersi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gioco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66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13C6E-7E9E-ED4C-F6AA-C9FE5A4C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011" y="1294490"/>
            <a:ext cx="2956683" cy="175121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Vivere a 360° un progetto spaziale. Dalla determinazione dei requisiti alla fase di volo</a:t>
            </a:r>
            <a:b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it-IT" sz="1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8E74B3-C7C2-7DAD-B183-E0C05B236EA7}"/>
              </a:ext>
            </a:extLst>
          </p:cNvPr>
          <p:cNvSpPr txBox="1"/>
          <p:nvPr/>
        </p:nvSpPr>
        <p:spPr>
          <a:xfrm>
            <a:off x="17543" y="1465816"/>
            <a:ext cx="3947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Consolidare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le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conoscenze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date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dall’università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anche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attraverso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l’utilizzo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Coltivare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le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proprie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skills e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acquisirne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nuove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Possibilità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conscere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la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stessa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passione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lavorare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team.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aziende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tengono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maggior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considerazione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chi ha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esperienze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</a:t>
            </a:r>
            <a:r>
              <a:rPr lang="en-US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progetti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164DBA2C-2CCF-80FD-D934-3A6D346F2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67" y="3866473"/>
            <a:ext cx="3748002" cy="1635892"/>
          </a:xfrm>
          <a:prstGeom prst="rect">
            <a:avLst/>
          </a:prstGeom>
        </p:spPr>
      </p:pic>
      <p:pic>
        <p:nvPicPr>
          <p:cNvPr id="21" name="Immagine 15">
            <a:extLst>
              <a:ext uri="{FF2B5EF4-FFF2-40B4-BE49-F238E27FC236}">
                <a16:creationId xmlns:a16="http://schemas.microsoft.com/office/drawing/2014/main" id="{0119C8A8-A811-F952-0188-AB7DDD1F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167" y="1386393"/>
            <a:ext cx="2701677" cy="2037072"/>
          </a:xfrm>
          <a:prstGeom prst="rect">
            <a:avLst/>
          </a:prstGeom>
        </p:spPr>
      </p:pic>
      <p:pic>
        <p:nvPicPr>
          <p:cNvPr id="25" name="Immagine 17">
            <a:extLst>
              <a:ext uri="{FF2B5EF4-FFF2-40B4-BE49-F238E27FC236}">
                <a16:creationId xmlns:a16="http://schemas.microsoft.com/office/drawing/2014/main" id="{7CB9E3BC-4701-355D-736B-B7CE8D9CF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22" y="3701716"/>
            <a:ext cx="2880694" cy="2225991"/>
          </a:xfrm>
          <a:prstGeom prst="rect">
            <a:avLst/>
          </a:prstGeom>
        </p:spPr>
      </p:pic>
      <p:cxnSp>
        <p:nvCxnSpPr>
          <p:cNvPr id="32" name="Connettore diritto 52">
            <a:extLst>
              <a:ext uri="{FF2B5EF4-FFF2-40B4-BE49-F238E27FC236}">
                <a16:creationId xmlns:a16="http://schemas.microsoft.com/office/drawing/2014/main" id="{8D9A4C38-4682-8379-CE8F-AE5801BE1BB6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E9FAA1-506F-6E7C-BF59-E3907FF79C8C}"/>
              </a:ext>
            </a:extLst>
          </p:cNvPr>
          <p:cNvSpPr txBox="1"/>
          <p:nvPr/>
        </p:nvSpPr>
        <p:spPr>
          <a:xfrm>
            <a:off x="3421767" y="358072"/>
            <a:ext cx="6244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Perchè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partecipare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THRUST?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31CE9C1-2C63-FC40-20C9-1DEAEC59FB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9A3CBA3-B1A6-150A-62D9-5780FF50CA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0CE524-192E-0D74-D7E0-FF51B2CCC2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13" name="Picture 8" descr="Logo&#10;&#10;Description automatically generated">
            <a:extLst>
              <a:ext uri="{FF2B5EF4-FFF2-40B4-BE49-F238E27FC236}">
                <a16:creationId xmlns:a16="http://schemas.microsoft.com/office/drawing/2014/main" id="{87C8000B-778E-EFF9-D60E-5A46CD23DE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14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4DF631-A53E-4D78-339E-8DEE39062E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D6ACCFD-2082-7776-E742-967B96908F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50" y="1612000"/>
            <a:ext cx="2329543" cy="19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1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13C6E-7E9E-ED4C-F6AA-C9FE5A4C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60" y="2858428"/>
            <a:ext cx="2956683" cy="175121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 ha partecipato a THRUST ora lavora:</a:t>
            </a:r>
            <a:b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it-IT" sz="1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diritto 52">
            <a:extLst>
              <a:ext uri="{FF2B5EF4-FFF2-40B4-BE49-F238E27FC236}">
                <a16:creationId xmlns:a16="http://schemas.microsoft.com/office/drawing/2014/main" id="{8D9A4C38-4682-8379-CE8F-AE5801BE1BB6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E9FAA1-506F-6E7C-BF59-E3907FF79C8C}"/>
              </a:ext>
            </a:extLst>
          </p:cNvPr>
          <p:cNvSpPr txBox="1"/>
          <p:nvPr/>
        </p:nvSpPr>
        <p:spPr>
          <a:xfrm>
            <a:off x="3421767" y="358072"/>
            <a:ext cx="6244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Perchè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partecipare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THRUST?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31CE9C1-2C63-FC40-20C9-1DEAEC59F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9A3CBA3-B1A6-150A-62D9-5780FF50C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0CE524-192E-0D74-D7E0-FF51B2CCC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13" name="Picture 8" descr="Logo&#10;&#10;Description automatically generated">
            <a:extLst>
              <a:ext uri="{FF2B5EF4-FFF2-40B4-BE49-F238E27FC236}">
                <a16:creationId xmlns:a16="http://schemas.microsoft.com/office/drawing/2014/main" id="{87C8000B-778E-EFF9-D60E-5A46CD23D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14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4DF631-A53E-4D78-339E-8DEE3906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  <p:pic>
        <p:nvPicPr>
          <p:cNvPr id="18" name="Immagine 17" descr="Immagine che contiene logo&#10;&#10;Descrizione generata automaticamente">
            <a:extLst>
              <a:ext uri="{FF2B5EF4-FFF2-40B4-BE49-F238E27FC236}">
                <a16:creationId xmlns:a16="http://schemas.microsoft.com/office/drawing/2014/main" id="{0E2BE6A1-4A6A-8525-9900-E62D82E6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35" y="2983970"/>
            <a:ext cx="4971425" cy="3120735"/>
          </a:xfrm>
          <a:prstGeom prst="rect">
            <a:avLst/>
          </a:prstGeom>
        </p:spPr>
      </p:pic>
      <p:pic>
        <p:nvPicPr>
          <p:cNvPr id="19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7C08913D-5A57-FD7A-2397-4E165B23A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63" y="1540685"/>
            <a:ext cx="2590800" cy="705827"/>
          </a:xfrm>
          <a:prstGeom prst="rect">
            <a:avLst/>
          </a:prstGeom>
        </p:spPr>
      </p:pic>
      <p:pic>
        <p:nvPicPr>
          <p:cNvPr id="26" name="Immagine 25" descr="Immagine che contiene logo&#10;&#10;Descrizione generata automaticamente">
            <a:extLst>
              <a:ext uri="{FF2B5EF4-FFF2-40B4-BE49-F238E27FC236}">
                <a16:creationId xmlns:a16="http://schemas.microsoft.com/office/drawing/2014/main" id="{EC70DE56-D77A-94F0-BB69-87774EACF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54" y="2700800"/>
            <a:ext cx="2977217" cy="1204843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5F5D3E5E-BB24-CC72-C9F6-89CD0BBF9C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12" y="4507366"/>
            <a:ext cx="2857500" cy="1238250"/>
          </a:xfrm>
          <a:prstGeom prst="rect">
            <a:avLst/>
          </a:prstGeom>
        </p:spPr>
      </p:pic>
      <p:pic>
        <p:nvPicPr>
          <p:cNvPr id="37" name="Picture 8" descr="Logo&#10;&#10;Description automatically generated">
            <a:extLst>
              <a:ext uri="{FF2B5EF4-FFF2-40B4-BE49-F238E27FC236}">
                <a16:creationId xmlns:a16="http://schemas.microsoft.com/office/drawing/2014/main" id="{6E5780D6-0363-DAAD-F1FD-ADF5BD82B8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27" y="2361298"/>
            <a:ext cx="3048839" cy="86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9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diritto 52">
            <a:extLst>
              <a:ext uri="{FF2B5EF4-FFF2-40B4-BE49-F238E27FC236}">
                <a16:creationId xmlns:a16="http://schemas.microsoft.com/office/drawing/2014/main" id="{8D9A4C38-4682-8379-CE8F-AE5801BE1BB6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E9FAA1-506F-6E7C-BF59-E3907FF79C8C}"/>
              </a:ext>
            </a:extLst>
          </p:cNvPr>
          <p:cNvSpPr txBox="1"/>
          <p:nvPr/>
        </p:nvSpPr>
        <p:spPr>
          <a:xfrm>
            <a:off x="5081174" y="346370"/>
            <a:ext cx="2212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Strumenti</a:t>
            </a:r>
            <a:r>
              <a:rPr lang="en-US" sz="32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31CE9C1-2C63-FC40-20C9-1DEAEC59F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E9A3CBA3-B1A6-150A-62D9-5780FF50CA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0CE524-192E-0D74-D7E0-FF51B2CCC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13" name="Picture 8" descr="Logo&#10;&#10;Description automatically generated">
            <a:extLst>
              <a:ext uri="{FF2B5EF4-FFF2-40B4-BE49-F238E27FC236}">
                <a16:creationId xmlns:a16="http://schemas.microsoft.com/office/drawing/2014/main" id="{87C8000B-778E-EFF9-D60E-5A46CD23D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14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4DF631-A53E-4D78-339E-8DEE39062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  <p:pic>
        <p:nvPicPr>
          <p:cNvPr id="11" name="Immagine 10" descr="Immagine che contiene logo&#10;&#10;Descrizione generata automaticamente">
            <a:extLst>
              <a:ext uri="{FF2B5EF4-FFF2-40B4-BE49-F238E27FC236}">
                <a16:creationId xmlns:a16="http://schemas.microsoft.com/office/drawing/2014/main" id="{D552BF15-BAF5-9921-124E-3363FAD76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496" y="931145"/>
            <a:ext cx="3305545" cy="202546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61AD25B-5373-CDBC-C936-C5BEA2D44C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95" y="3716035"/>
            <a:ext cx="2128969" cy="1912987"/>
          </a:xfrm>
          <a:prstGeom prst="rect">
            <a:avLst/>
          </a:prstGeom>
        </p:spPr>
      </p:pic>
      <p:pic>
        <p:nvPicPr>
          <p:cNvPr id="28" name="Immagine 27" descr="Immagine che contiene logo&#10;&#10;Descrizione generata automaticamente">
            <a:extLst>
              <a:ext uri="{FF2B5EF4-FFF2-40B4-BE49-F238E27FC236}">
                <a16:creationId xmlns:a16="http://schemas.microsoft.com/office/drawing/2014/main" id="{17E1714D-82EC-0AC5-396F-E12FBD6FFF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41" y="2912807"/>
            <a:ext cx="1541697" cy="865514"/>
          </a:xfrm>
          <a:prstGeom prst="rect">
            <a:avLst/>
          </a:prstGeom>
        </p:spPr>
      </p:pic>
      <p:pic>
        <p:nvPicPr>
          <p:cNvPr id="34" name="Immagine 33" descr="Immagine che contiene logo&#10;&#10;Descrizione generata automaticamente">
            <a:extLst>
              <a:ext uri="{FF2B5EF4-FFF2-40B4-BE49-F238E27FC236}">
                <a16:creationId xmlns:a16="http://schemas.microsoft.com/office/drawing/2014/main" id="{1907439E-184F-09F9-9C82-58A7978D1B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097" y="1228978"/>
            <a:ext cx="3190727" cy="1772626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3884A48-A8F7-ECDD-63FB-97E45088D7CB}"/>
              </a:ext>
            </a:extLst>
          </p:cNvPr>
          <p:cNvSpPr txBox="1"/>
          <p:nvPr/>
        </p:nvSpPr>
        <p:spPr>
          <a:xfrm>
            <a:off x="331009" y="1403366"/>
            <a:ext cx="3190728" cy="3884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>
                <a:solidFill>
                  <a:schemeClr val="bg1"/>
                </a:solidFill>
                <a:latin typeface="Helvetica Neue" panose="020B0604020202020204" charset="0"/>
              </a:rPr>
              <a:t>Software utilizzati: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Helvetica Neue" panose="020B0604020202020204" charset="0"/>
              </a:rPr>
              <a:t>SolidWorks</a:t>
            </a:r>
            <a:endParaRPr lang="it-IT" dirty="0">
              <a:solidFill>
                <a:schemeClr val="bg1"/>
              </a:solidFill>
              <a:latin typeface="Helvetica Neue" panose="020B060402020202020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B0604020202020204" charset="0"/>
              </a:rPr>
              <a:t>Matlab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Helvetica Neue" panose="020B0604020202020204" charset="0"/>
              </a:rPr>
              <a:t>Patran</a:t>
            </a:r>
            <a:r>
              <a:rPr lang="it-IT" dirty="0">
                <a:solidFill>
                  <a:schemeClr val="bg1"/>
                </a:solidFill>
                <a:latin typeface="Helvetica Neue" panose="020B0604020202020204" charset="0"/>
              </a:rPr>
              <a:t>/</a:t>
            </a:r>
            <a:r>
              <a:rPr lang="it-IT" dirty="0" err="1">
                <a:solidFill>
                  <a:schemeClr val="bg1"/>
                </a:solidFill>
                <a:latin typeface="Helvetica Neue" panose="020B0604020202020204" charset="0"/>
              </a:rPr>
              <a:t>Nastran</a:t>
            </a:r>
            <a:endParaRPr lang="it-IT" dirty="0">
              <a:solidFill>
                <a:schemeClr val="bg1"/>
              </a:solidFill>
              <a:latin typeface="Helvetica Neue" panose="020B0604020202020204" charset="0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B0604020202020204" charset="0"/>
              </a:rPr>
              <a:t>STM Cube IDE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Helvetica Neue" panose="020B0604020202020204" charset="0"/>
              </a:rPr>
              <a:t>GitHub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Helvetica Neue" panose="020B0604020202020204" charset="0"/>
              </a:rPr>
              <a:t>ClickUp</a:t>
            </a:r>
            <a:endParaRPr lang="it-IT" dirty="0">
              <a:latin typeface="Helvetica Neue" panose="020B0604020202020204" charset="0"/>
            </a:endParaRPr>
          </a:p>
        </p:txBody>
      </p:sp>
      <p:pic>
        <p:nvPicPr>
          <p:cNvPr id="38" name="Immagine 37" descr="Immagine che contiene logo&#10;&#10;Descrizione generata automaticamente">
            <a:extLst>
              <a:ext uri="{FF2B5EF4-FFF2-40B4-BE49-F238E27FC236}">
                <a16:creationId xmlns:a16="http://schemas.microsoft.com/office/drawing/2014/main" id="{7DB659D2-EEA7-0E88-2174-D5D6A5277F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210" y="2726439"/>
            <a:ext cx="2133600" cy="1238250"/>
          </a:xfrm>
          <a:prstGeom prst="rect">
            <a:avLst/>
          </a:prstGeom>
        </p:spPr>
      </p:pic>
      <p:pic>
        <p:nvPicPr>
          <p:cNvPr id="40" name="Immagine 39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A22B01F-2C16-BE8E-09F9-1BA1767577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1" y="4236223"/>
            <a:ext cx="34480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3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13C6E-7E9E-ED4C-F6AA-C9FE5A4C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90" y="1580513"/>
            <a:ext cx="5511800" cy="606889"/>
          </a:xfrm>
        </p:spPr>
        <p:txBody>
          <a:bodyPr>
            <a:normAutofit fontScale="90000"/>
          </a:bodyPr>
          <a:lstStyle/>
          <a:p>
            <a: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Sono schedulati 2 lanci:</a:t>
            </a:r>
            <a:b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it-IT" sz="1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382" y="2689510"/>
            <a:ext cx="5740400" cy="4616834"/>
          </a:xfrm>
        </p:spPr>
        <p:txBody>
          <a:bodyPr>
            <a:normAutofit/>
          </a:bodyPr>
          <a:lstStyle/>
          <a:p>
            <a:endParaRPr lang="it-IT" sz="18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 gli obiettivi di THRUST c’è anche la partecipazione ad </a:t>
            </a:r>
            <a:r>
              <a:rPr lang="it-IT" sz="18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EuroC</a:t>
            </a:r>
            <a: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una competizione annuale dove i migliori team delle università d’Europa si sfidano in termini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Precisione nel raggiungimento della quota obbiettivo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Innovazioni presentate dal proprio sounding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Capacità di lavoro e coordinamento in squadra.</a:t>
            </a:r>
            <a:b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object 7">
            <a:extLst>
              <a:ext uri="{FF2B5EF4-FFF2-40B4-BE49-F238E27FC236}">
                <a16:creationId xmlns:a16="http://schemas.microsoft.com/office/drawing/2014/main" id="{5502915E-709F-46DC-7767-083DE379B22A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7782" y="1798277"/>
            <a:ext cx="2203697" cy="312086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3BDB2A9-F2E6-5839-23BB-EFF6C733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376" y="4504581"/>
            <a:ext cx="2506045" cy="1312272"/>
          </a:xfrm>
          <a:prstGeom prst="rect">
            <a:avLst/>
          </a:prstGeom>
        </p:spPr>
      </p:pic>
      <p:cxnSp>
        <p:nvCxnSpPr>
          <p:cNvPr id="25" name="Connettore diritto 52">
            <a:extLst>
              <a:ext uri="{FF2B5EF4-FFF2-40B4-BE49-F238E27FC236}">
                <a16:creationId xmlns:a16="http://schemas.microsoft.com/office/drawing/2014/main" id="{F0336324-A416-B041-0ED1-03E858EBC5EA}"/>
              </a:ext>
            </a:extLst>
          </p:cNvPr>
          <p:cNvCxnSpPr>
            <a:cxnSpLocks/>
          </p:cNvCxnSpPr>
          <p:nvPr/>
        </p:nvCxnSpPr>
        <p:spPr>
          <a:xfrm>
            <a:off x="-1" y="116916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4C92D5-BEA0-6933-F833-4A6EB858524F}"/>
              </a:ext>
            </a:extLst>
          </p:cNvPr>
          <p:cNvSpPr txBox="1"/>
          <p:nvPr/>
        </p:nvSpPr>
        <p:spPr>
          <a:xfrm>
            <a:off x="2635379" y="335218"/>
            <a:ext cx="61022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Obbiettivi futuri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26AE59F-2A30-A208-D2B7-969F69B67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76568"/>
          <a:stretch/>
        </p:blipFill>
        <p:spPr>
          <a:xfrm>
            <a:off x="9868048" y="-86957"/>
            <a:ext cx="576858" cy="1226839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DE718368-F2DD-088A-705F-ACC7E4CE8F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523" t="20199" r="14900" b="44702"/>
          <a:stretch/>
        </p:blipFill>
        <p:spPr>
          <a:xfrm>
            <a:off x="10316545" y="390543"/>
            <a:ext cx="1670181" cy="46104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8DC3101B-03C6-DA35-A6FD-E85CFC64F3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984" y="6104705"/>
            <a:ext cx="693330" cy="641316"/>
          </a:xfrm>
          <a:prstGeom prst="rect">
            <a:avLst/>
          </a:prstGeom>
        </p:spPr>
      </p:pic>
      <p:pic>
        <p:nvPicPr>
          <p:cNvPr id="15" name="Picture 8" descr="Logo&#10;&#10;Description automatically generated">
            <a:extLst>
              <a:ext uri="{FF2B5EF4-FFF2-40B4-BE49-F238E27FC236}">
                <a16:creationId xmlns:a16="http://schemas.microsoft.com/office/drawing/2014/main" id="{97C8FE3C-7E54-6EC2-59AF-273667FBF8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4" y="186603"/>
            <a:ext cx="3048839" cy="868919"/>
          </a:xfrm>
          <a:prstGeom prst="rect">
            <a:avLst/>
          </a:prstGeom>
        </p:spPr>
      </p:pic>
      <p:pic>
        <p:nvPicPr>
          <p:cNvPr id="18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FC0D9990-3942-BA0A-E668-A02BE07C07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16" y="6117418"/>
            <a:ext cx="2590800" cy="70582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D5ED7E2-0901-6426-CB16-ADAA8CCECAFE}"/>
              </a:ext>
            </a:extLst>
          </p:cNvPr>
          <p:cNvSpPr txBox="1"/>
          <p:nvPr/>
        </p:nvSpPr>
        <p:spPr>
          <a:xfrm>
            <a:off x="408790" y="1735654"/>
            <a:ext cx="6102220" cy="1120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Ottobre 2023: Lancio Test a 1 km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Marzo 2023: Lancio a 3 km</a:t>
            </a:r>
            <a:endParaRPr lang="it-IT" dirty="0"/>
          </a:p>
        </p:txBody>
      </p:sp>
      <p:pic>
        <p:nvPicPr>
          <p:cNvPr id="26" name="Immagine 25" descr="Immagine che contiene erba, aria aperta, cielo, campo&#10;&#10;Descrizione generata automaticamente">
            <a:extLst>
              <a:ext uri="{FF2B5EF4-FFF2-40B4-BE49-F238E27FC236}">
                <a16:creationId xmlns:a16="http://schemas.microsoft.com/office/drawing/2014/main" id="{9A58C87A-CF32-841F-1DA9-8D7155F98E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200" y="1432569"/>
            <a:ext cx="1654448" cy="29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8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8213</TotalTime>
  <Words>387</Words>
  <Application>Microsoft Office PowerPoint</Application>
  <PresentationFormat>Widescreen</PresentationFormat>
  <Paragraphs>82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Neue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Vivere a 360° un progetto spaziale. Dalla determinazione dei requisiti alla fase di volo </vt:lpstr>
      <vt:lpstr>Chi ha partecipato a THRUST ora lavora:  </vt:lpstr>
      <vt:lpstr>Presentazione standard di PowerPoint</vt:lpstr>
      <vt:lpstr>Sono schedulati 2 lanci:  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25</cp:revision>
  <dcterms:created xsi:type="dcterms:W3CDTF">2022-09-23T13:22:47Z</dcterms:created>
  <dcterms:modified xsi:type="dcterms:W3CDTF">2023-03-21T09:23:15Z</dcterms:modified>
</cp:coreProperties>
</file>